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Joseph_Pulitzer" TargetMode="External"/><Relationship Id="rId13" Type="http://schemas.openxmlformats.org/officeDocument/2006/relationships/hyperlink" Target="https://en.wikipedia.org/wiki/Mayor_of_New_York_City" TargetMode="External"/><Relationship Id="rId18" Type="http://schemas.openxmlformats.org/officeDocument/2006/relationships/hyperlink" Target="https://en.wikipedia.org/wiki/Spanish%E2%80%93American_War" TargetMode="External"/><Relationship Id="rId26" Type="http://schemas.openxmlformats.org/officeDocument/2006/relationships/hyperlink" Target="https://en.wikipedia.org/wiki/National_Historic_Landmark" TargetMode="External"/><Relationship Id="rId3" Type="http://schemas.openxmlformats.org/officeDocument/2006/relationships/hyperlink" Target="https://en.wikipedia.org/wiki/William_Randolph_Hearst#cite_note-1" TargetMode="External"/><Relationship Id="rId21" Type="http://schemas.openxmlformats.org/officeDocument/2006/relationships/hyperlink" Target="https://en.wikipedia.org/wiki/Citizen_Kane" TargetMode="External"/><Relationship Id="rId7" Type="http://schemas.openxmlformats.org/officeDocument/2006/relationships/hyperlink" Target="https://en.wikipedia.org/wiki/New_York_Journal" TargetMode="External"/><Relationship Id="rId12" Type="http://schemas.openxmlformats.org/officeDocument/2006/relationships/hyperlink" Target="https://en.wikipedia.org/wiki/United_States_House_of_Representatives" TargetMode="External"/><Relationship Id="rId17" Type="http://schemas.openxmlformats.org/officeDocument/2006/relationships/hyperlink" Target="https://en.wikipedia.org/wiki/New_York_state_election,_1910" TargetMode="External"/><Relationship Id="rId25" Type="http://schemas.openxmlformats.org/officeDocument/2006/relationships/hyperlink" Target="https://en.wikipedia.org/wiki/Hearst_Corporation" TargetMode="External"/><Relationship Id="rId2" Type="http://schemas.openxmlformats.org/officeDocument/2006/relationships/hyperlink" Target="https://en.wikipedia.org/wiki/Help:IPA_for_English" TargetMode="External"/><Relationship Id="rId16" Type="http://schemas.openxmlformats.org/officeDocument/2006/relationships/hyperlink" Target="https://en.wikipedia.org/wiki/Lieutenant_Governor_of_New_York" TargetMode="External"/><Relationship Id="rId20" Type="http://schemas.openxmlformats.org/officeDocument/2006/relationships/hyperlink" Target="https://en.wikipedia.org/wiki/Orson_Well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The_San_Francisco_Examiner" TargetMode="External"/><Relationship Id="rId11" Type="http://schemas.openxmlformats.org/officeDocument/2006/relationships/hyperlink" Target="https://en.wikipedia.org/wiki/Democratic_Party_(United_States)" TargetMode="External"/><Relationship Id="rId24" Type="http://schemas.openxmlformats.org/officeDocument/2006/relationships/hyperlink" Target="https://en.wikipedia.org/wiki/San_Simeon,_California" TargetMode="External"/><Relationship Id="rId5" Type="http://schemas.openxmlformats.org/officeDocument/2006/relationships/hyperlink" Target="https://en.wikipedia.org/wiki/William_Randolph_Hearst#cite_note-WVobit-2" TargetMode="External"/><Relationship Id="rId15" Type="http://schemas.openxmlformats.org/officeDocument/2006/relationships/hyperlink" Target="https://en.wikipedia.org/wiki/New_York_state_election,_1906" TargetMode="External"/><Relationship Id="rId23" Type="http://schemas.openxmlformats.org/officeDocument/2006/relationships/hyperlink" Target="https://en.wikipedia.org/wiki/Hearst_Castle" TargetMode="External"/><Relationship Id="rId10" Type="http://schemas.openxmlformats.org/officeDocument/2006/relationships/hyperlink" Target="https://en.wikipedia.org/wiki/Yellow_journalism" TargetMode="External"/><Relationship Id="rId19" Type="http://schemas.openxmlformats.org/officeDocument/2006/relationships/hyperlink" Target="https://en.wikipedia.org/wiki/Charles_Foster_Kane" TargetMode="External"/><Relationship Id="rId4" Type="http://schemas.openxmlformats.org/officeDocument/2006/relationships/hyperlink" Target="https://en.wikipedia.org/wiki/Journalism" TargetMode="External"/><Relationship Id="rId9" Type="http://schemas.openxmlformats.org/officeDocument/2006/relationships/hyperlink" Target="https://en.wikipedia.org/wiki/New_York_World" TargetMode="External"/><Relationship Id="rId14" Type="http://schemas.openxmlformats.org/officeDocument/2006/relationships/hyperlink" Target="https://en.wikipedia.org/wiki/Governor_of_New_York" TargetMode="External"/><Relationship Id="rId22" Type="http://schemas.openxmlformats.org/officeDocument/2006/relationships/hyperlink" Target="https://en.wikipedia.org/wiki/William_Randolph_Hearst#cite_note-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outhern_California" TargetMode="External"/><Relationship Id="rId13" Type="http://schemas.openxmlformats.org/officeDocument/2006/relationships/hyperlink" Target="https://en.wikipedia.org/wiki/Juan_Rodr%C3%ADguez_Cabrillo" TargetMode="External"/><Relationship Id="rId18" Type="http://schemas.openxmlformats.org/officeDocument/2006/relationships/hyperlink" Target="https://en.wikipedia.org/wiki/Mexican_War_of_Independence" TargetMode="External"/><Relationship Id="rId26" Type="http://schemas.openxmlformats.org/officeDocument/2006/relationships/hyperlink" Target="https://en.wikipedia.org/wiki/County_seat" TargetMode="External"/><Relationship Id="rId39" Type="http://schemas.openxmlformats.org/officeDocument/2006/relationships/hyperlink" Target="https://en.wikipedia.org/wiki/Summer_Olympic_Games" TargetMode="External"/><Relationship Id="rId3" Type="http://schemas.openxmlformats.org/officeDocument/2006/relationships/hyperlink" Target="https://en.wikipedia.org/wiki/United_States" TargetMode="External"/><Relationship Id="rId21" Type="http://schemas.openxmlformats.org/officeDocument/2006/relationships/hyperlink" Target="https://en.wikipedia.org/wiki/Municipal_corporation" TargetMode="External"/><Relationship Id="rId34" Type="http://schemas.openxmlformats.org/officeDocument/2006/relationships/hyperlink" Target="https://en.wikipedia.org/wiki/Gross_metropolitan_product" TargetMode="External"/><Relationship Id="rId42" Type="http://schemas.openxmlformats.org/officeDocument/2006/relationships/hyperlink" Target="https://en.wikipedia.org/wiki/2024_Summer_Olympics" TargetMode="External"/><Relationship Id="rId7" Type="http://schemas.openxmlformats.org/officeDocument/2006/relationships/hyperlink" Target="https://en.wikipedia.org/wiki/Los_Angeles_County" TargetMode="External"/><Relationship Id="rId12" Type="http://schemas.openxmlformats.org/officeDocument/2006/relationships/hyperlink" Target="https://en.wikipedia.org/wiki/Tongva_people" TargetMode="External"/><Relationship Id="rId17" Type="http://schemas.openxmlformats.org/officeDocument/2006/relationships/hyperlink" Target="https://en.wikipedia.org/wiki/First_Mexican_Empire" TargetMode="External"/><Relationship Id="rId25" Type="http://schemas.openxmlformats.org/officeDocument/2006/relationships/hyperlink" Target="https://en.wikipedia.org/wiki/List_of_metropolitan_areas_by_population" TargetMode="External"/><Relationship Id="rId33" Type="http://schemas.openxmlformats.org/officeDocument/2006/relationships/hyperlink" Target="https://en.wikipedia.org/wiki/Combined_statistical_area" TargetMode="External"/><Relationship Id="rId38" Type="http://schemas.openxmlformats.org/officeDocument/2006/relationships/hyperlink" Target="https://en.wikipedia.org/wiki/Hollywood" TargetMode="External"/><Relationship Id="rId2" Type="http://schemas.openxmlformats.org/officeDocument/2006/relationships/hyperlink" Target="https://en.wikipedia.org/wiki/List_of_United_States_cities_by_population" TargetMode="External"/><Relationship Id="rId16" Type="http://schemas.openxmlformats.org/officeDocument/2006/relationships/hyperlink" Target="https://en.wikipedia.org/wiki/Felipe_de_Neve" TargetMode="External"/><Relationship Id="rId20" Type="http://schemas.openxmlformats.org/officeDocument/2006/relationships/hyperlink" Target="https://en.wikipedia.org/wiki/Treaty_of_Guadalupe_Hidalgo" TargetMode="External"/><Relationship Id="rId29" Type="http://schemas.openxmlformats.org/officeDocument/2006/relationships/hyperlink" Target="https://en.wikipedia.org/wiki/Angelenos" TargetMode="External"/><Relationship Id="rId41" Type="http://schemas.openxmlformats.org/officeDocument/2006/relationships/hyperlink" Target="https://en.wikipedia.org/wiki/1984_Summer_Olympi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alifornia" TargetMode="External"/><Relationship Id="rId11" Type="http://schemas.openxmlformats.org/officeDocument/2006/relationships/hyperlink" Target="https://en.wikipedia.org/wiki/Chumash_people" TargetMode="External"/><Relationship Id="rId24" Type="http://schemas.openxmlformats.org/officeDocument/2006/relationships/hyperlink" Target="https://en.wikipedia.org/wiki/Los_Angeles#cite_note-15" TargetMode="External"/><Relationship Id="rId32" Type="http://schemas.openxmlformats.org/officeDocument/2006/relationships/hyperlink" Target="https://en.wikipedia.org/wiki/Global_city#Global_Economic_Power_Index.5B29.5D" TargetMode="External"/><Relationship Id="rId37" Type="http://schemas.openxmlformats.org/officeDocument/2006/relationships/hyperlink" Target="https://en.wikipedia.org/wiki/New_York_metropolitan_area" TargetMode="External"/><Relationship Id="rId40" Type="http://schemas.openxmlformats.org/officeDocument/2006/relationships/hyperlink" Target="https://en.wikipedia.org/wiki/1932_Summer_Olympics" TargetMode="External"/><Relationship Id="rId5" Type="http://schemas.openxmlformats.org/officeDocument/2006/relationships/hyperlink" Target="https://en.wikipedia.org/wiki/U.S._state" TargetMode="External"/><Relationship Id="rId15" Type="http://schemas.openxmlformats.org/officeDocument/2006/relationships/hyperlink" Target="https://en.wikipedia.org/wiki/Alta_California" TargetMode="External"/><Relationship Id="rId23" Type="http://schemas.openxmlformats.org/officeDocument/2006/relationships/hyperlink" Target="https://en.wikipedia.org/wiki/Greater_Los_Angeles_Area" TargetMode="External"/><Relationship Id="rId28" Type="http://schemas.openxmlformats.org/officeDocument/2006/relationships/hyperlink" Target="https://en.wikipedia.org/wiki/County_(US)" TargetMode="External"/><Relationship Id="rId36" Type="http://schemas.openxmlformats.org/officeDocument/2006/relationships/hyperlink" Target="https://en.wikipedia.org/wiki/Greater_Tokyo" TargetMode="External"/><Relationship Id="rId10" Type="http://schemas.openxmlformats.org/officeDocument/2006/relationships/hyperlink" Target="https://en.wikipedia.org/wiki/Los_Angeles_Basin" TargetMode="External"/><Relationship Id="rId19" Type="http://schemas.openxmlformats.org/officeDocument/2006/relationships/hyperlink" Target="https://en.wikipedia.org/wiki/Mexican%E2%80%93American_War" TargetMode="External"/><Relationship Id="rId31" Type="http://schemas.openxmlformats.org/officeDocument/2006/relationships/hyperlink" Target="https://en.wikipedia.org/wiki/Global_city#Global_Cities_Index" TargetMode="External"/><Relationship Id="rId4" Type="http://schemas.openxmlformats.org/officeDocument/2006/relationships/hyperlink" Target="https://en.wikipedia.org/wiki/List_of_largest_California_cities_by_population" TargetMode="External"/><Relationship Id="rId9" Type="http://schemas.openxmlformats.org/officeDocument/2006/relationships/hyperlink" Target="https://en.wikipedia.org/wiki/Mediterranean_climate" TargetMode="External"/><Relationship Id="rId14" Type="http://schemas.openxmlformats.org/officeDocument/2006/relationships/hyperlink" Target="https://en.wikipedia.org/wiki/Spanish_Empire" TargetMode="External"/><Relationship Id="rId22" Type="http://schemas.openxmlformats.org/officeDocument/2006/relationships/hyperlink" Target="https://en.wikipedia.org/wiki/Los_Angeles_metropolitan_area" TargetMode="External"/><Relationship Id="rId27" Type="http://schemas.openxmlformats.org/officeDocument/2006/relationships/hyperlink" Target="https://en.wikipedia.org/wiki/Los_Angeles_County,_California" TargetMode="External"/><Relationship Id="rId30" Type="http://schemas.openxmlformats.org/officeDocument/2006/relationships/hyperlink" Target="https://en.wikipedia.org/wiki/Global_city" TargetMode="External"/><Relationship Id="rId35" Type="http://schemas.openxmlformats.org/officeDocument/2006/relationships/hyperlink" Target="https://en.wikipedia.org/wiki/List_of_cities_by_GD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My California trip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By: will </a:t>
            </a:r>
            <a:r>
              <a:rPr lang="en-US" sz="2400" dirty="0" err="1" smtClean="0"/>
              <a:t>nissley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92" y="720161"/>
            <a:ext cx="3653609" cy="2200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656" y="1475461"/>
            <a:ext cx="3902469" cy="133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0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Diego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 had lots of fun in San Diego! I went to the San Diego Zoo and I saw bears, a brown striped zebra, birds, flamingos, and deer. I also went  </a:t>
            </a:r>
            <a:r>
              <a:rPr lang="en-US" sz="2800" dirty="0"/>
              <a:t>to La Jolla </a:t>
            </a:r>
            <a:r>
              <a:rPr lang="en-US" sz="2800" dirty="0" smtClean="0"/>
              <a:t>Cove and saw sea lions resting on the beach. Also a man jumped off a cliff into the ocean. We </a:t>
            </a:r>
            <a:r>
              <a:rPr lang="en-US" sz="2800" dirty="0"/>
              <a:t>also </a:t>
            </a:r>
            <a:r>
              <a:rPr lang="en-US" sz="2800" dirty="0" smtClean="0"/>
              <a:t>drove out </a:t>
            </a:r>
            <a:r>
              <a:rPr lang="en-US" sz="2800" dirty="0"/>
              <a:t>to Coronado </a:t>
            </a:r>
            <a:r>
              <a:rPr lang="en-US" sz="2800" dirty="0" smtClean="0"/>
              <a:t>Island and ate at a place called In and Out Burger.</a:t>
            </a:r>
          </a:p>
        </p:txBody>
      </p:sp>
    </p:spTree>
    <p:extLst>
      <p:ext uri="{BB962C8B-B14F-4D97-AF65-F5344CB8AC3E}">
        <p14:creationId xmlns:p14="http://schemas.microsoft.com/office/powerpoint/2010/main" val="216606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Diego Pictures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38" y="2395471"/>
            <a:ext cx="3474075" cy="25947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65340" y="2854915"/>
            <a:ext cx="3630176" cy="2711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38" y="2429377"/>
            <a:ext cx="3383281" cy="252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22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Hearst Castle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434485"/>
          </a:xfrm>
        </p:spPr>
        <p:txBody>
          <a:bodyPr>
            <a:normAutofit fontScale="47500" lnSpcReduction="20000"/>
          </a:bodyPr>
          <a:lstStyle/>
          <a:p>
            <a:r>
              <a:rPr lang="en-US" sz="2900" b="1" dirty="0"/>
              <a:t>William Randolph Hearst</a:t>
            </a:r>
            <a:r>
              <a:rPr lang="en-US" sz="2900" dirty="0"/>
              <a:t> (</a:t>
            </a:r>
            <a:r>
              <a:rPr lang="en-US" sz="2900" dirty="0">
                <a:hlinkClick r:id="rId2" tooltip="Help:IPA for English"/>
              </a:rPr>
              <a:t>/</a:t>
            </a:r>
            <a:r>
              <a:rPr lang="en-US" sz="2900" dirty="0" err="1">
                <a:hlinkClick r:id="rId2" tooltip="Help:IPA for English"/>
              </a:rPr>
              <a:t>hɜrst</a:t>
            </a:r>
            <a:r>
              <a:rPr lang="en-US" sz="2900" dirty="0">
                <a:hlinkClick r:id="rId2" tooltip="Help:IPA for English"/>
              </a:rPr>
              <a:t>/</a:t>
            </a:r>
            <a:r>
              <a:rPr lang="en-US" sz="2900" dirty="0"/>
              <a:t>;</a:t>
            </a:r>
            <a:r>
              <a:rPr lang="en-US" sz="2900" baseline="30000" dirty="0">
                <a:hlinkClick r:id="rId3"/>
              </a:rPr>
              <a:t>[1]</a:t>
            </a:r>
            <a:r>
              <a:rPr lang="en-US" sz="2900" dirty="0"/>
              <a:t> April 29, 1863 – August 14, 1951) was an American newspaper publisher who built the nation's largest newspaper chain and whose methods profoundly influenced American </a:t>
            </a:r>
            <a:r>
              <a:rPr lang="en-US" sz="2900" dirty="0">
                <a:hlinkClick r:id="rId4" tooltip="Journalism"/>
              </a:rPr>
              <a:t>journalism</a:t>
            </a:r>
            <a:r>
              <a:rPr lang="en-US" sz="2900" dirty="0"/>
              <a:t>.</a:t>
            </a:r>
            <a:r>
              <a:rPr lang="en-US" sz="2900" baseline="30000" dirty="0">
                <a:hlinkClick r:id="rId5"/>
              </a:rPr>
              <a:t>[2]</a:t>
            </a:r>
            <a:r>
              <a:rPr lang="en-US" sz="2900" dirty="0"/>
              <a:t> Hearst entered the publishing business in 1887 after taking control of </a:t>
            </a:r>
            <a:r>
              <a:rPr lang="en-US" sz="2900" i="1" dirty="0">
                <a:hlinkClick r:id="rId6" tooltip="The San Francisco Examiner"/>
              </a:rPr>
              <a:t>The San Francisco Examiner</a:t>
            </a:r>
            <a:r>
              <a:rPr lang="en-US" sz="2900" dirty="0"/>
              <a:t> from his father. Moving to New York City, he acquired </a:t>
            </a:r>
            <a:r>
              <a:rPr lang="en-US" sz="2900" i="1" dirty="0">
                <a:hlinkClick r:id="rId7" tooltip="New York Journal"/>
              </a:rPr>
              <a:t>The New York Journal</a:t>
            </a:r>
            <a:r>
              <a:rPr lang="en-US" sz="2900" dirty="0"/>
              <a:t> and engaged in a bitter circulation war with </a:t>
            </a:r>
            <a:r>
              <a:rPr lang="en-US" sz="2900" dirty="0">
                <a:hlinkClick r:id="rId8" tooltip="Joseph Pulitzer"/>
              </a:rPr>
              <a:t>Joseph Pulitzer</a:t>
            </a:r>
            <a:r>
              <a:rPr lang="en-US" sz="2900" dirty="0"/>
              <a:t>'s </a:t>
            </a:r>
            <a:r>
              <a:rPr lang="en-US" sz="2900" i="1" dirty="0">
                <a:hlinkClick r:id="rId9" tooltip="New York World"/>
              </a:rPr>
              <a:t>New York World</a:t>
            </a:r>
            <a:r>
              <a:rPr lang="en-US" sz="2900" dirty="0"/>
              <a:t> that led to the creation of </a:t>
            </a:r>
            <a:r>
              <a:rPr lang="en-US" sz="2900" dirty="0">
                <a:hlinkClick r:id="rId10" tooltip="Yellow journalism"/>
              </a:rPr>
              <a:t>yellow journalism</a:t>
            </a:r>
            <a:r>
              <a:rPr lang="en-US" sz="2900" dirty="0"/>
              <a:t>—sensationalized stories of dubious veracity. Acquiring more newspapers, Hearst created a chain that numbered nearly 30 papers in major American cities at its peak. He later expanded to magazines, creating the largest newspaper and magazine business in the world.</a:t>
            </a:r>
          </a:p>
          <a:p>
            <a:r>
              <a:rPr lang="en-US" sz="2900" dirty="0"/>
              <a:t>He was twice elected as a </a:t>
            </a:r>
            <a:r>
              <a:rPr lang="en-US" sz="2900" dirty="0">
                <a:hlinkClick r:id="rId11" tooltip="Democratic Party (United States)"/>
              </a:rPr>
              <a:t>Democrat</a:t>
            </a:r>
            <a:r>
              <a:rPr lang="en-US" sz="2900" dirty="0"/>
              <a:t> to the </a:t>
            </a:r>
            <a:r>
              <a:rPr lang="en-US" sz="2900" dirty="0">
                <a:hlinkClick r:id="rId12" tooltip="United States House of Representatives"/>
              </a:rPr>
              <a:t>U.S. House of Representatives</a:t>
            </a:r>
            <a:r>
              <a:rPr lang="en-US" sz="2900" dirty="0"/>
              <a:t>, and ran unsuccessfully for </a:t>
            </a:r>
            <a:r>
              <a:rPr lang="en-US" sz="2900" dirty="0">
                <a:hlinkClick r:id="rId13" tooltip="Mayor of New York City"/>
              </a:rPr>
              <a:t>Mayor of New York City</a:t>
            </a:r>
            <a:r>
              <a:rPr lang="en-US" sz="2900" dirty="0"/>
              <a:t> in 1905 and 1909, for </a:t>
            </a:r>
            <a:r>
              <a:rPr lang="en-US" sz="2900" dirty="0">
                <a:hlinkClick r:id="rId14" tooltip="Governor of New York"/>
              </a:rPr>
              <a:t>Governor of New York</a:t>
            </a:r>
            <a:r>
              <a:rPr lang="en-US" sz="2900" dirty="0"/>
              <a:t> in </a:t>
            </a:r>
            <a:r>
              <a:rPr lang="en-US" sz="2900" dirty="0">
                <a:hlinkClick r:id="rId15" tooltip="New York state election, 1906"/>
              </a:rPr>
              <a:t>1906</a:t>
            </a:r>
            <a:r>
              <a:rPr lang="en-US" sz="2900" dirty="0"/>
              <a:t>, and for </a:t>
            </a:r>
            <a:r>
              <a:rPr lang="en-US" sz="2900" u="sng" dirty="0">
                <a:hlinkClick r:id="rId16" tooltip="Lieutenant Governor of New York"/>
              </a:rPr>
              <a:t>Lieutenant Governor of New York</a:t>
            </a:r>
            <a:r>
              <a:rPr lang="en-US" sz="2900" dirty="0"/>
              <a:t> in </a:t>
            </a:r>
            <a:r>
              <a:rPr lang="en-US" sz="2900" dirty="0">
                <a:hlinkClick r:id="rId17" tooltip="New York state election, 1910"/>
              </a:rPr>
              <a:t>1910</a:t>
            </a:r>
            <a:r>
              <a:rPr lang="en-US" sz="2900" dirty="0"/>
              <a:t>. Nonetheless, through his newspapers and magazines, he exercised enormous political influence, and was famously blamed for pushing public opinion with his yellow journalism type of reporting leading the United States into a </a:t>
            </a:r>
            <a:r>
              <a:rPr lang="en-US" sz="2900" dirty="0">
                <a:hlinkClick r:id="rId18" tooltip="Spanish–American War"/>
              </a:rPr>
              <a:t>war with Spain</a:t>
            </a:r>
            <a:r>
              <a:rPr lang="en-US" sz="2900" dirty="0"/>
              <a:t> in 1898.</a:t>
            </a:r>
          </a:p>
          <a:p>
            <a:r>
              <a:rPr lang="en-US" sz="2900" dirty="0"/>
              <a:t>His life story was the main inspiration for the development of </a:t>
            </a:r>
            <a:r>
              <a:rPr lang="en-US" sz="2900" dirty="0">
                <a:hlinkClick r:id="rId19" tooltip="Charles Foster Kane"/>
              </a:rPr>
              <a:t>the lead character</a:t>
            </a:r>
            <a:r>
              <a:rPr lang="en-US" sz="2900" dirty="0"/>
              <a:t> in </a:t>
            </a:r>
            <a:r>
              <a:rPr lang="en-US" sz="2900" dirty="0">
                <a:hlinkClick r:id="rId20" tooltip="Orson Welles"/>
              </a:rPr>
              <a:t>Orson Welles</a:t>
            </a:r>
            <a:r>
              <a:rPr lang="en-US" sz="2900" dirty="0"/>
              <a:t>'s film </a:t>
            </a:r>
            <a:r>
              <a:rPr lang="en-US" sz="2900" i="1" dirty="0">
                <a:hlinkClick r:id="rId21" tooltip="Citizen Kane"/>
              </a:rPr>
              <a:t>Citizen Kane</a:t>
            </a:r>
            <a:r>
              <a:rPr lang="en-US" sz="2900" i="1" dirty="0"/>
              <a:t>.</a:t>
            </a:r>
            <a:r>
              <a:rPr lang="en-US" sz="2900" baseline="30000" dirty="0">
                <a:hlinkClick r:id="rId22"/>
              </a:rPr>
              <a:t>[3]</a:t>
            </a:r>
            <a:r>
              <a:rPr lang="en-US" sz="2900" dirty="0"/>
              <a:t> His mansion, </a:t>
            </a:r>
            <a:r>
              <a:rPr lang="en-US" sz="2900" dirty="0">
                <a:hlinkClick r:id="rId23" tooltip="Hearst Castle"/>
              </a:rPr>
              <a:t>Hearst Castle</a:t>
            </a:r>
            <a:r>
              <a:rPr lang="en-US" sz="2900" dirty="0"/>
              <a:t>, on a hill overlooking the Pacific Ocean near </a:t>
            </a:r>
            <a:r>
              <a:rPr lang="en-US" sz="2900" dirty="0">
                <a:hlinkClick r:id="rId24" tooltip="San Simeon, California"/>
              </a:rPr>
              <a:t>San Simeon</a:t>
            </a:r>
            <a:r>
              <a:rPr lang="en-US" sz="2900" dirty="0"/>
              <a:t>, California, halfway between Los Angeles and San Francisco, was donated by the </a:t>
            </a:r>
            <a:r>
              <a:rPr lang="en-US" sz="2900" dirty="0">
                <a:hlinkClick r:id="rId25" tooltip="Hearst Corporation"/>
              </a:rPr>
              <a:t>Hearst Corporation</a:t>
            </a:r>
            <a:r>
              <a:rPr lang="en-US" sz="2900" dirty="0"/>
              <a:t> to the state of California in 1957, and is now a State Historical Monument and a </a:t>
            </a:r>
            <a:r>
              <a:rPr lang="en-US" sz="2900" dirty="0">
                <a:hlinkClick r:id="rId26" tooltip="National Historic Landmark"/>
              </a:rPr>
              <a:t>National Historic Landmark</a:t>
            </a:r>
            <a:r>
              <a:rPr lang="en-US" sz="2900" dirty="0"/>
              <a:t>, open for public tours. Hearst formally named the estate </a:t>
            </a:r>
            <a:r>
              <a:rPr lang="en-US" sz="2900" i="1" dirty="0"/>
              <a:t>La Cuesta </a:t>
            </a:r>
            <a:r>
              <a:rPr lang="en-US" sz="2900" i="1" dirty="0" err="1"/>
              <a:t>Encantada</a:t>
            </a:r>
            <a:r>
              <a:rPr lang="en-US" sz="2900" dirty="0"/>
              <a:t>("The Enchanted Hill"), though he typically referred to it simply as "the ranch."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493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Hearst </a:t>
            </a:r>
            <a:r>
              <a:rPr lang="en-US" dirty="0" smtClean="0"/>
              <a:t>Castle Pictures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776" y="2194652"/>
            <a:ext cx="2448703" cy="3060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79">
            <a:off x="3892308" y="2414665"/>
            <a:ext cx="3494468" cy="26208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715" y="2537138"/>
            <a:ext cx="3621671" cy="239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0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Los </a:t>
            </a:r>
            <a:r>
              <a:rPr lang="en-US" b="1" dirty="0"/>
              <a:t>Angeles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2200" b="1" dirty="0"/>
              <a:t>City of Los Angeles</a:t>
            </a:r>
            <a:r>
              <a:rPr lang="en-US" sz="2200" dirty="0"/>
              <a:t> and often known by its initials </a:t>
            </a:r>
            <a:r>
              <a:rPr lang="en-US" sz="2200" b="1" dirty="0"/>
              <a:t>L.A.</a:t>
            </a:r>
            <a:r>
              <a:rPr lang="en-US" sz="2200" dirty="0"/>
              <a:t>, is the </a:t>
            </a:r>
            <a:r>
              <a:rPr lang="en-US" sz="2200" dirty="0">
                <a:hlinkClick r:id="rId2" tooltip="List of United States cities by population"/>
              </a:rPr>
              <a:t>second-largest</a:t>
            </a:r>
            <a:r>
              <a:rPr lang="en-US" sz="2200" dirty="0"/>
              <a:t> city in the </a:t>
            </a:r>
            <a:r>
              <a:rPr lang="en-US" sz="2200" dirty="0">
                <a:hlinkClick r:id="rId3" tooltip="United States"/>
              </a:rPr>
              <a:t>United States</a:t>
            </a:r>
            <a:r>
              <a:rPr lang="en-US" sz="2200" dirty="0"/>
              <a:t>, the </a:t>
            </a:r>
            <a:r>
              <a:rPr lang="en-US" sz="2200" dirty="0">
                <a:hlinkClick r:id="rId4" tooltip="List of largest California cities by population"/>
              </a:rPr>
              <a:t>most populous city</a:t>
            </a:r>
            <a:r>
              <a:rPr lang="en-US" sz="2200" dirty="0"/>
              <a:t> in the </a:t>
            </a:r>
            <a:r>
              <a:rPr lang="en-US" sz="2200" dirty="0">
                <a:hlinkClick r:id="rId5" tooltip="U.S. state"/>
              </a:rPr>
              <a:t>U.S. state</a:t>
            </a:r>
            <a:r>
              <a:rPr lang="en-US" sz="2200" dirty="0"/>
              <a:t> of </a:t>
            </a:r>
            <a:r>
              <a:rPr lang="en-US" sz="2200" dirty="0">
                <a:hlinkClick r:id="rId6" tooltip="California"/>
              </a:rPr>
              <a:t>California</a:t>
            </a:r>
            <a:r>
              <a:rPr lang="en-US" sz="2200" dirty="0"/>
              <a:t>, and the county seat of </a:t>
            </a:r>
            <a:r>
              <a:rPr lang="en-US" sz="2200" dirty="0">
                <a:hlinkClick r:id="rId7" tooltip="Los Angeles County"/>
              </a:rPr>
              <a:t>Los Angeles County</a:t>
            </a:r>
            <a:r>
              <a:rPr lang="en-US" sz="2200" dirty="0"/>
              <a:t>. Situated in </a:t>
            </a:r>
            <a:r>
              <a:rPr lang="en-US" sz="2200" dirty="0">
                <a:hlinkClick r:id="rId8" tooltip="Southern California"/>
              </a:rPr>
              <a:t>Southern California</a:t>
            </a:r>
            <a:r>
              <a:rPr lang="en-US" sz="2200" dirty="0"/>
              <a:t>, Los Angeles is known for its </a:t>
            </a:r>
            <a:r>
              <a:rPr lang="en-US" sz="2200" dirty="0" err="1">
                <a:hlinkClick r:id="rId9" tooltip="Mediterranean climate"/>
              </a:rPr>
              <a:t>mediterranean</a:t>
            </a:r>
            <a:r>
              <a:rPr lang="en-US" sz="2200" dirty="0">
                <a:hlinkClick r:id="rId9" tooltip="Mediterranean climate"/>
              </a:rPr>
              <a:t> climate</a:t>
            </a:r>
            <a:r>
              <a:rPr lang="en-US" sz="2200" dirty="0"/>
              <a:t>, ethnic diversity, sprawling metropolis, and as a major center of the American entertainment industry. Los Angeles lies in </a:t>
            </a:r>
            <a:r>
              <a:rPr lang="en-US" sz="2200" dirty="0">
                <a:hlinkClick r:id="rId10" tooltip="Los Angeles Basin"/>
              </a:rPr>
              <a:t>a large coastal basin</a:t>
            </a:r>
            <a:r>
              <a:rPr lang="en-US" sz="2200" dirty="0"/>
              <a:t> surrounded on three sides by mountains reaching up to and over 10,000 feet (3,000 m).</a:t>
            </a:r>
          </a:p>
          <a:p>
            <a:r>
              <a:rPr lang="en-US" sz="2200" dirty="0"/>
              <a:t>Historically home to the </a:t>
            </a:r>
            <a:r>
              <a:rPr lang="en-US" sz="2200" dirty="0">
                <a:hlinkClick r:id="rId11" tooltip="Chumash people"/>
              </a:rPr>
              <a:t>Chumash</a:t>
            </a:r>
            <a:r>
              <a:rPr lang="en-US" sz="2200" dirty="0"/>
              <a:t> and </a:t>
            </a:r>
            <a:r>
              <a:rPr lang="en-US" sz="2200" dirty="0" err="1">
                <a:hlinkClick r:id="rId12" tooltip="Tongva people"/>
              </a:rPr>
              <a:t>Tongva</a:t>
            </a:r>
            <a:r>
              <a:rPr lang="en-US" sz="2200" dirty="0"/>
              <a:t>, Los Angeles was claimed by </a:t>
            </a:r>
            <a:r>
              <a:rPr lang="en-US" sz="2200" dirty="0">
                <a:hlinkClick r:id="rId13" tooltip="Juan Rodríguez Cabrillo"/>
              </a:rPr>
              <a:t>Juan Rodríguez Cabrillo</a:t>
            </a:r>
            <a:r>
              <a:rPr lang="en-US" sz="2200" dirty="0"/>
              <a:t> for </a:t>
            </a:r>
            <a:r>
              <a:rPr lang="en-US" sz="2200" dirty="0">
                <a:hlinkClick r:id="rId14" tooltip="Spanish Empire"/>
              </a:rPr>
              <a:t>Spain</a:t>
            </a:r>
            <a:r>
              <a:rPr lang="en-US" sz="2200" dirty="0"/>
              <a:t> in 1542 along with the rest of what would become </a:t>
            </a:r>
            <a:r>
              <a:rPr lang="en-US" sz="2200" dirty="0">
                <a:hlinkClick r:id="rId15" tooltip="Alta California"/>
              </a:rPr>
              <a:t>Alta California</a:t>
            </a:r>
            <a:r>
              <a:rPr lang="en-US" sz="2200" dirty="0"/>
              <a:t>. The city was officially founded on September 4, 1781, by Spanish governor </a:t>
            </a:r>
            <a:r>
              <a:rPr lang="en-US" sz="2200" dirty="0">
                <a:hlinkClick r:id="rId16" tooltip="Felipe de Neve"/>
              </a:rPr>
              <a:t>Felipe de Neve</a:t>
            </a:r>
            <a:r>
              <a:rPr lang="en-US" sz="2200" dirty="0"/>
              <a:t>. It became a part of </a:t>
            </a:r>
            <a:r>
              <a:rPr lang="en-US" sz="2200" dirty="0">
                <a:hlinkClick r:id="rId17" tooltip="First Mexican Empire"/>
              </a:rPr>
              <a:t>Mexico</a:t>
            </a:r>
            <a:r>
              <a:rPr lang="en-US" sz="2200" dirty="0"/>
              <a:t> in 1821 following the </a:t>
            </a:r>
            <a:r>
              <a:rPr lang="en-US" sz="2200" dirty="0">
                <a:hlinkClick r:id="rId18" tooltip="Mexican War of Independence"/>
              </a:rPr>
              <a:t>Mexican War of Independence</a:t>
            </a:r>
            <a:r>
              <a:rPr lang="en-US" sz="2200" dirty="0"/>
              <a:t>. In 1848, at the end of the </a:t>
            </a:r>
            <a:r>
              <a:rPr lang="en-US" sz="2200" dirty="0">
                <a:hlinkClick r:id="rId19" tooltip="Mexican–American War"/>
              </a:rPr>
              <a:t>Mexican–American War</a:t>
            </a:r>
            <a:r>
              <a:rPr lang="en-US" sz="2200" dirty="0"/>
              <a:t>, Los Angeles and the rest of California were purchased as part of the </a:t>
            </a:r>
            <a:r>
              <a:rPr lang="en-US" sz="2200" dirty="0">
                <a:hlinkClick r:id="rId20" tooltip="Treaty of Guadalupe Hidalgo"/>
              </a:rPr>
              <a:t>Treaty of Guadalupe Hidalgo</a:t>
            </a:r>
            <a:r>
              <a:rPr lang="en-US" sz="2200" dirty="0"/>
              <a:t>, thereby becoming part of the United States. Los Angeles was </a:t>
            </a:r>
            <a:r>
              <a:rPr lang="en-US" sz="2200" dirty="0">
                <a:hlinkClick r:id="rId21" tooltip="Municipal corporation"/>
              </a:rPr>
              <a:t>incorporated</a:t>
            </a:r>
            <a:r>
              <a:rPr lang="en-US" sz="2200" dirty="0"/>
              <a:t> as a municipality on April 4, 1850, five months before California achieved </a:t>
            </a:r>
            <a:r>
              <a:rPr lang="en-US" sz="2200" dirty="0">
                <a:hlinkClick r:id="rId5" tooltip="U.S. state"/>
              </a:rPr>
              <a:t>statehood</a:t>
            </a:r>
            <a:r>
              <a:rPr lang="en-US" sz="2200" dirty="0"/>
              <a:t>.</a:t>
            </a:r>
          </a:p>
          <a:p>
            <a:r>
              <a:rPr lang="en-US" sz="2200" dirty="0"/>
              <a:t>The city is the focal point of the larger </a:t>
            </a:r>
            <a:r>
              <a:rPr lang="en-US" sz="2200" dirty="0">
                <a:hlinkClick r:id="rId22" tooltip="Los Angeles metropolitan area"/>
              </a:rPr>
              <a:t>Los Angeles metropolitan area</a:t>
            </a:r>
            <a:r>
              <a:rPr lang="en-US" sz="2200" dirty="0"/>
              <a:t> and the </a:t>
            </a:r>
            <a:r>
              <a:rPr lang="en-US" sz="2200" dirty="0">
                <a:hlinkClick r:id="rId23" tooltip="Greater Los Angeles Area"/>
              </a:rPr>
              <a:t>Greater Los Angeles Area</a:t>
            </a:r>
            <a:r>
              <a:rPr lang="en-US" sz="2200" dirty="0"/>
              <a:t> region, which contains 13 million</a:t>
            </a:r>
            <a:r>
              <a:rPr lang="en-US" sz="2200" baseline="30000" dirty="0">
                <a:hlinkClick r:id="rId24"/>
              </a:rPr>
              <a:t>[15]</a:t>
            </a:r>
            <a:r>
              <a:rPr lang="en-US" sz="2200" dirty="0"/>
              <a:t> and over 18 million people, respectively, as of 2010, making it one of the </a:t>
            </a:r>
            <a:r>
              <a:rPr lang="en-US" sz="2200" dirty="0">
                <a:hlinkClick r:id="rId25" tooltip="List of metropolitan areas by population"/>
              </a:rPr>
              <a:t>most populous metropolitan areas</a:t>
            </a:r>
            <a:r>
              <a:rPr lang="en-US" sz="2200" dirty="0"/>
              <a:t> in the world as well as the second-largest in the United States. Los Angeles is the </a:t>
            </a:r>
            <a:r>
              <a:rPr lang="en-US" sz="2200" dirty="0">
                <a:hlinkClick r:id="rId26" tooltip="County seat"/>
              </a:rPr>
              <a:t>seat</a:t>
            </a:r>
            <a:r>
              <a:rPr lang="en-US" sz="2200" dirty="0"/>
              <a:t> of </a:t>
            </a:r>
            <a:r>
              <a:rPr lang="en-US" sz="2200" dirty="0">
                <a:hlinkClick r:id="rId27" tooltip="Los Angeles County, California"/>
              </a:rPr>
              <a:t>Los Angeles County</a:t>
            </a:r>
            <a:r>
              <a:rPr lang="en-US" sz="2200" dirty="0"/>
              <a:t>, the most populated </a:t>
            </a:r>
            <a:r>
              <a:rPr lang="en-US" sz="2200" dirty="0">
                <a:hlinkClick r:id="rId28" tooltip="County (US)"/>
              </a:rPr>
              <a:t>county</a:t>
            </a:r>
            <a:r>
              <a:rPr lang="en-US" sz="2200" dirty="0"/>
              <a:t> in the United States. The city's inhabitants are referred to as </a:t>
            </a:r>
            <a:r>
              <a:rPr lang="en-US" sz="2200" dirty="0" err="1">
                <a:hlinkClick r:id="rId29" tooltip="Angelenos"/>
              </a:rPr>
              <a:t>Angelenos</a:t>
            </a:r>
            <a:r>
              <a:rPr lang="en-US" sz="2200" dirty="0"/>
              <a:t>.</a:t>
            </a:r>
          </a:p>
          <a:p>
            <a:r>
              <a:rPr lang="en-US" sz="2200" dirty="0"/>
              <a:t>Nicknamed the </a:t>
            </a:r>
            <a:r>
              <a:rPr lang="en-US" sz="2200" b="1" dirty="0"/>
              <a:t>City of Angels</a:t>
            </a:r>
            <a:r>
              <a:rPr lang="en-US" sz="2200" dirty="0"/>
              <a:t>, Los Angeles is a </a:t>
            </a:r>
            <a:r>
              <a:rPr lang="en-US" sz="2200" dirty="0">
                <a:hlinkClick r:id="rId30" tooltip="Global city"/>
              </a:rPr>
              <a:t>global city</a:t>
            </a:r>
            <a:r>
              <a:rPr lang="en-US" sz="2200" dirty="0"/>
              <a:t> with a diverse economy in entertainment, culture, media, fashion, science, sports, technology, education, medicine and research. It has been ranked sixth in the </a:t>
            </a:r>
            <a:r>
              <a:rPr lang="en-US" sz="2200" dirty="0">
                <a:hlinkClick r:id="rId31" tooltip="Global city"/>
              </a:rPr>
              <a:t>Global Cities </a:t>
            </a:r>
            <a:r>
              <a:rPr lang="en-US" sz="2200" dirty="0" err="1">
                <a:hlinkClick r:id="rId31" tooltip="Global city"/>
              </a:rPr>
              <a:t>Index</a:t>
            </a:r>
            <a:r>
              <a:rPr lang="en-US" sz="2200" dirty="0" err="1"/>
              <a:t>and</a:t>
            </a:r>
            <a:r>
              <a:rPr lang="en-US" sz="2200" dirty="0"/>
              <a:t> 9th </a:t>
            </a:r>
            <a:r>
              <a:rPr lang="en-US" sz="2200" dirty="0">
                <a:hlinkClick r:id="rId32" tooltip="Global city"/>
              </a:rPr>
              <a:t>Global Economic Power Index</a:t>
            </a:r>
            <a:r>
              <a:rPr lang="en-US" sz="2200" dirty="0"/>
              <a:t>. The city is home to renowned institutions covering a broad range of professional and cultural fields and is one of the most substantial economic engines within the United States. The Los Angeles </a:t>
            </a:r>
            <a:r>
              <a:rPr lang="en-US" sz="2200" dirty="0">
                <a:hlinkClick r:id="rId33" tooltip="Combined statistical area"/>
              </a:rPr>
              <a:t>combined statistical area</a:t>
            </a:r>
            <a:r>
              <a:rPr lang="en-US" sz="2200" dirty="0"/>
              <a:t> (CSA) has a </a:t>
            </a:r>
            <a:r>
              <a:rPr lang="en-US" sz="2200" dirty="0">
                <a:hlinkClick r:id="rId34" tooltip="Gross metropolitan product"/>
              </a:rPr>
              <a:t>gross metropolitan product</a:t>
            </a:r>
            <a:r>
              <a:rPr lang="en-US" sz="2200" dirty="0"/>
              <a:t> (GMP) of $831 billion (as of 2008), making it the </a:t>
            </a:r>
            <a:r>
              <a:rPr lang="en-US" sz="2200" dirty="0">
                <a:hlinkClick r:id="rId35" tooltip="List of cities by GDP"/>
              </a:rPr>
              <a:t>third-largest in the world</a:t>
            </a:r>
            <a:r>
              <a:rPr lang="en-US" sz="2200" dirty="0"/>
              <a:t>, after the </a:t>
            </a:r>
            <a:r>
              <a:rPr lang="en-US" sz="2200" dirty="0">
                <a:hlinkClick r:id="rId36" tooltip="Greater Tokyo"/>
              </a:rPr>
              <a:t>Greater Tokyo</a:t>
            </a:r>
            <a:r>
              <a:rPr lang="en-US" sz="2200" dirty="0"/>
              <a:t> and </a:t>
            </a:r>
            <a:r>
              <a:rPr lang="en-US" sz="2200" dirty="0">
                <a:hlinkClick r:id="rId37" tooltip="New York metropolitan area"/>
              </a:rPr>
              <a:t>New York</a:t>
            </a:r>
            <a:r>
              <a:rPr lang="en-US" sz="2200" dirty="0"/>
              <a:t> metropolitan areas. Los Angeles includes </a:t>
            </a:r>
            <a:r>
              <a:rPr lang="en-US" sz="2200" dirty="0">
                <a:hlinkClick r:id="rId38" tooltip="Hollywood"/>
              </a:rPr>
              <a:t>Hollywood</a:t>
            </a:r>
            <a:r>
              <a:rPr lang="en-US" sz="2200" dirty="0"/>
              <a:t> and leads the world in the creation of television productions, video games, and recorded music; it is also one of the leaders in motion picture production. Additionally, Los Angeles hosted the </a:t>
            </a:r>
            <a:r>
              <a:rPr lang="en-US" sz="2200" dirty="0">
                <a:hlinkClick r:id="rId39" tooltip="Summer Olympic Games"/>
              </a:rPr>
              <a:t>Summer Olympic Games</a:t>
            </a:r>
            <a:r>
              <a:rPr lang="en-US" sz="2200" dirty="0"/>
              <a:t> in </a:t>
            </a:r>
            <a:r>
              <a:rPr lang="en-US" sz="2200" dirty="0">
                <a:hlinkClick r:id="rId40" tooltip="1932 Summer Olympics"/>
              </a:rPr>
              <a:t>1932</a:t>
            </a:r>
            <a:r>
              <a:rPr lang="en-US" sz="2200" dirty="0"/>
              <a:t>, </a:t>
            </a:r>
            <a:r>
              <a:rPr lang="en-US" sz="2200" dirty="0">
                <a:hlinkClick r:id="rId41" tooltip="1984 Summer Olympics"/>
              </a:rPr>
              <a:t>1984</a:t>
            </a:r>
            <a:r>
              <a:rPr lang="en-US" sz="2200" dirty="0"/>
              <a:t>, and is currently bidding for the</a:t>
            </a:r>
            <a:r>
              <a:rPr lang="en-US" sz="2200" dirty="0">
                <a:hlinkClick r:id="rId42" tooltip="2024 Summer Olympics"/>
              </a:rPr>
              <a:t>2024 Summer Olympics</a:t>
            </a:r>
            <a:r>
              <a:rPr lang="en-US" sz="22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674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Los Angeles pictures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12" y="2637485"/>
            <a:ext cx="3308440" cy="2481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477" y="2741536"/>
            <a:ext cx="3546234" cy="23772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47" y="2637485"/>
            <a:ext cx="3880834" cy="2425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55457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8642" y="592428"/>
            <a:ext cx="107667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Thanks for watching,</a:t>
            </a:r>
          </a:p>
          <a:p>
            <a:pPr algn="ctr"/>
            <a:endParaRPr lang="en-US" sz="7200" b="1" dirty="0"/>
          </a:p>
          <a:p>
            <a:pPr algn="r"/>
            <a:r>
              <a:rPr lang="en-US" sz="7200" b="1" dirty="0" smtClean="0"/>
              <a:t>Will </a:t>
            </a:r>
            <a:r>
              <a:rPr lang="en-US" sz="7200" b="1" dirty="0" err="1" smtClean="0"/>
              <a:t>Nissley</a:t>
            </a:r>
            <a:endParaRPr lang="en-US" sz="7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542" y="2505771"/>
            <a:ext cx="3902469" cy="133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7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238</TotalTime>
  <Words>113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Celestial</vt:lpstr>
      <vt:lpstr>My California trip</vt:lpstr>
      <vt:lpstr>San Diego</vt:lpstr>
      <vt:lpstr>San Diego Pictures</vt:lpstr>
      <vt:lpstr>Hearst Castle</vt:lpstr>
      <vt:lpstr>Hearst Castle Pictures</vt:lpstr>
      <vt:lpstr>Los Angeles</vt:lpstr>
      <vt:lpstr>Los Angeles pictures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California trip</dc:title>
  <dc:creator>Will33</dc:creator>
  <cp:lastModifiedBy>Will Nissley</cp:lastModifiedBy>
  <cp:revision>41</cp:revision>
  <dcterms:created xsi:type="dcterms:W3CDTF">2015-11-17T02:28:25Z</dcterms:created>
  <dcterms:modified xsi:type="dcterms:W3CDTF">2015-11-22T12:46:08Z</dcterms:modified>
</cp:coreProperties>
</file>